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alibri (MS) Light" charset="1" panose="020F0302020204030204"/>
      <p:regular r:id="rId19"/>
    </p:embeddedFont>
    <p:embeddedFont>
      <p:font typeface="Calibri (MS) Bold" charset="1" panose="020F0702030404030204"/>
      <p:regular r:id="rId20"/>
    </p:embeddedFont>
    <p:embeddedFont>
      <p:font typeface="Canva Sans" charset="1" panose="020B0503030501040103"/>
      <p:regular r:id="rId21"/>
    </p:embeddedFont>
    <p:embeddedFont>
      <p:font typeface="Canva Sans Bold" charset="1" panose="020B08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VAGqfwvXMUs.mp4" Type="http://schemas.openxmlformats.org/officeDocument/2006/relationships/video"/><Relationship Id="rId4" Target="../media/VAGqfwvXMUs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embeddings/oleObject1.bin" Type="http://schemas.openxmlformats.org/officeDocument/2006/relationships/oleObject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embeddings/oleObject2.bin" Type="http://schemas.openxmlformats.org/officeDocument/2006/relationships/oleObject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embeddings/oleObject3.bin" Type="http://schemas.openxmlformats.org/officeDocument/2006/relationships/oleObjec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9738" y="6478034"/>
            <a:ext cx="4455619" cy="3808966"/>
          </a:xfrm>
          <a:custGeom>
            <a:avLst/>
            <a:gdLst/>
            <a:ahLst/>
            <a:cxnLst/>
            <a:rect r="r" b="b" t="t" l="l"/>
            <a:pathLst>
              <a:path h="3808966" w="4455619">
                <a:moveTo>
                  <a:pt x="0" y="0"/>
                </a:moveTo>
                <a:lnTo>
                  <a:pt x="4455619" y="0"/>
                </a:lnTo>
                <a:lnTo>
                  <a:pt x="4455619" y="3808966"/>
                </a:lnTo>
                <a:lnTo>
                  <a:pt x="0" y="3808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170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86000" y="1683545"/>
            <a:ext cx="13716000" cy="3581400"/>
            <a:chOff x="0" y="0"/>
            <a:chExt cx="18288000" cy="4775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288000" cy="4775200"/>
            </a:xfrm>
            <a:custGeom>
              <a:avLst/>
              <a:gdLst/>
              <a:ahLst/>
              <a:cxnLst/>
              <a:rect r="r" b="b" t="t" l="l"/>
              <a:pathLst>
                <a:path h="4775200" w="18288000">
                  <a:moveTo>
                    <a:pt x="0" y="0"/>
                  </a:moveTo>
                  <a:lnTo>
                    <a:pt x="18288000" y="0"/>
                  </a:lnTo>
                  <a:lnTo>
                    <a:pt x="18288000" y="4775200"/>
                  </a:lnTo>
                  <a:lnTo>
                    <a:pt x="0" y="477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8288000" cy="48609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9720"/>
                </a:lnSpc>
              </a:pPr>
              <a:r>
                <a:rPr lang="en-US" sz="9000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Mult</a:t>
              </a:r>
              <a:r>
                <a:rPr lang="en-US" sz="9000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i-Agent AI Systems for De Novo Protein Design 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-1743104" y="-884985"/>
            <a:ext cx="4547190" cy="5701842"/>
          </a:xfrm>
          <a:custGeom>
            <a:avLst/>
            <a:gdLst/>
            <a:ahLst/>
            <a:cxnLst/>
            <a:rect r="r" b="b" t="t" l="l"/>
            <a:pathLst>
              <a:path h="5701842" w="4547190">
                <a:moveTo>
                  <a:pt x="0" y="5701842"/>
                </a:moveTo>
                <a:lnTo>
                  <a:pt x="4547190" y="5701842"/>
                </a:lnTo>
                <a:lnTo>
                  <a:pt x="4547190" y="0"/>
                </a:lnTo>
                <a:lnTo>
                  <a:pt x="0" y="0"/>
                </a:lnTo>
                <a:lnTo>
                  <a:pt x="0" y="5701842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Related image"/>
          <p:cNvSpPr/>
          <p:nvPr/>
        </p:nvSpPr>
        <p:spPr>
          <a:xfrm flipH="false" flipV="false" rot="0">
            <a:off x="0" y="0"/>
            <a:ext cx="5327716" cy="1904882"/>
          </a:xfrm>
          <a:custGeom>
            <a:avLst/>
            <a:gdLst/>
            <a:ahLst/>
            <a:cxnLst/>
            <a:rect r="r" b="b" t="t" l="l"/>
            <a:pathLst>
              <a:path h="1904882" w="5327716">
                <a:moveTo>
                  <a:pt x="0" y="0"/>
                </a:moveTo>
                <a:lnTo>
                  <a:pt x="5327716" y="0"/>
                </a:lnTo>
                <a:lnTo>
                  <a:pt x="5327716" y="1904882"/>
                </a:lnTo>
                <a:lnTo>
                  <a:pt x="0" y="1904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4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59000" y="0"/>
            <a:ext cx="3429000" cy="2002514"/>
          </a:xfrm>
          <a:custGeom>
            <a:avLst/>
            <a:gdLst/>
            <a:ahLst/>
            <a:cxnLst/>
            <a:rect r="r" b="b" t="t" l="l"/>
            <a:pathLst>
              <a:path h="2002514" w="3429000">
                <a:moveTo>
                  <a:pt x="0" y="0"/>
                </a:moveTo>
                <a:lnTo>
                  <a:pt x="3429000" y="0"/>
                </a:lnTo>
                <a:lnTo>
                  <a:pt x="3429000" y="2002514"/>
                </a:lnTo>
                <a:lnTo>
                  <a:pt x="0" y="2002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368" r="0" b="-736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26672" y="5623085"/>
            <a:ext cx="4575529" cy="4235297"/>
          </a:xfrm>
          <a:custGeom>
            <a:avLst/>
            <a:gdLst/>
            <a:ahLst/>
            <a:cxnLst/>
            <a:rect r="r" b="b" t="t" l="l"/>
            <a:pathLst>
              <a:path h="4235297" w="4575529">
                <a:moveTo>
                  <a:pt x="0" y="0"/>
                </a:moveTo>
                <a:lnTo>
                  <a:pt x="4575529" y="0"/>
                </a:lnTo>
                <a:lnTo>
                  <a:pt x="4575529" y="4235297"/>
                </a:lnTo>
                <a:lnTo>
                  <a:pt x="0" y="42352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268079" y="4152888"/>
            <a:ext cx="1490745" cy="5930346"/>
          </a:xfrm>
          <a:custGeom>
            <a:avLst/>
            <a:gdLst/>
            <a:ahLst/>
            <a:cxnLst/>
            <a:rect r="r" b="b" t="t" l="l"/>
            <a:pathLst>
              <a:path h="5930346" w="1490745">
                <a:moveTo>
                  <a:pt x="0" y="0"/>
                </a:moveTo>
                <a:lnTo>
                  <a:pt x="1490745" y="0"/>
                </a:lnTo>
                <a:lnTo>
                  <a:pt x="1490745" y="5930346"/>
                </a:lnTo>
                <a:lnTo>
                  <a:pt x="0" y="59303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694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3155680"/>
            <a:ext cx="2980101" cy="3322354"/>
          </a:xfrm>
          <a:custGeom>
            <a:avLst/>
            <a:gdLst/>
            <a:ahLst/>
            <a:cxnLst/>
            <a:rect r="r" b="b" t="t" l="l"/>
            <a:pathLst>
              <a:path h="3322354" w="2980101">
                <a:moveTo>
                  <a:pt x="0" y="0"/>
                </a:moveTo>
                <a:lnTo>
                  <a:pt x="2980101" y="0"/>
                </a:lnTo>
                <a:lnTo>
                  <a:pt x="2980101" y="3322354"/>
                </a:lnTo>
                <a:lnTo>
                  <a:pt x="0" y="33223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373244" y="-450719"/>
            <a:ext cx="2166240" cy="3156899"/>
          </a:xfrm>
          <a:custGeom>
            <a:avLst/>
            <a:gdLst/>
            <a:ahLst/>
            <a:cxnLst/>
            <a:rect r="r" b="b" t="t" l="l"/>
            <a:pathLst>
              <a:path h="3156899" w="2166240">
                <a:moveTo>
                  <a:pt x="0" y="0"/>
                </a:moveTo>
                <a:lnTo>
                  <a:pt x="2166241" y="0"/>
                </a:lnTo>
                <a:lnTo>
                  <a:pt x="2166241" y="3156899"/>
                </a:lnTo>
                <a:lnTo>
                  <a:pt x="0" y="31568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46442" y="7638084"/>
            <a:ext cx="4219885" cy="3240432"/>
          </a:xfrm>
          <a:custGeom>
            <a:avLst/>
            <a:gdLst/>
            <a:ahLst/>
            <a:cxnLst/>
            <a:rect r="r" b="b" t="t" l="l"/>
            <a:pathLst>
              <a:path h="3240432" w="4219885">
                <a:moveTo>
                  <a:pt x="0" y="0"/>
                </a:moveTo>
                <a:lnTo>
                  <a:pt x="4219885" y="0"/>
                </a:lnTo>
                <a:lnTo>
                  <a:pt x="4219885" y="3240432"/>
                </a:lnTo>
                <a:lnTo>
                  <a:pt x="0" y="32404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39705" y="1904882"/>
            <a:ext cx="2121443" cy="2248007"/>
          </a:xfrm>
          <a:custGeom>
            <a:avLst/>
            <a:gdLst/>
            <a:ahLst/>
            <a:cxnLst/>
            <a:rect r="r" b="b" t="t" l="l"/>
            <a:pathLst>
              <a:path h="2248007" w="2121443">
                <a:moveTo>
                  <a:pt x="0" y="0"/>
                </a:moveTo>
                <a:lnTo>
                  <a:pt x="2121444" y="0"/>
                </a:lnTo>
                <a:lnTo>
                  <a:pt x="2121444" y="2248006"/>
                </a:lnTo>
                <a:lnTo>
                  <a:pt x="0" y="22480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976487" y="-1158116"/>
            <a:ext cx="3798427" cy="3864296"/>
          </a:xfrm>
          <a:custGeom>
            <a:avLst/>
            <a:gdLst/>
            <a:ahLst/>
            <a:cxnLst/>
            <a:rect r="r" b="b" t="t" l="l"/>
            <a:pathLst>
              <a:path h="3864296" w="3798427">
                <a:moveTo>
                  <a:pt x="0" y="0"/>
                </a:moveTo>
                <a:lnTo>
                  <a:pt x="3798427" y="0"/>
                </a:lnTo>
                <a:lnTo>
                  <a:pt x="3798427" y="3864296"/>
                </a:lnTo>
                <a:lnTo>
                  <a:pt x="0" y="38642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377440" y="6173783"/>
            <a:ext cx="13533120" cy="200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0"/>
              </a:lnSpc>
            </a:pPr>
            <a:r>
              <a:rPr lang="en-US" sz="38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Name: Konouz Abdelaziz Elsayed</a:t>
            </a:r>
          </a:p>
          <a:p>
            <a:pPr algn="ctr">
              <a:lnSpc>
                <a:spcPts val="3790"/>
              </a:lnSpc>
            </a:pPr>
            <a:r>
              <a:rPr lang="en-US" sz="38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ID: 227447</a:t>
            </a:r>
          </a:p>
          <a:p>
            <a:pPr algn="ctr">
              <a:lnSpc>
                <a:spcPts val="3790"/>
              </a:lnSpc>
            </a:pPr>
            <a:r>
              <a:rPr lang="en-US" sz="38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Supervisor: Prof. Andreas Pester </a:t>
            </a:r>
          </a:p>
          <a:p>
            <a:pPr algn="ctr">
              <a:lnSpc>
                <a:spcPts val="3790"/>
              </a:lnSpc>
            </a:pPr>
            <a:r>
              <a:rPr lang="en-US" sz="38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Major: Artificial Intelligence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75964" y="5226844"/>
            <a:ext cx="973607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Protogenix: An Automated Protein Design Multi-Agent Framework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75770" y="93532"/>
            <a:ext cx="9536460" cy="145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Trials and Challenges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72864" y="1997419"/>
            <a:ext cx="16600786" cy="8490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5"/>
              </a:lnSpc>
            </a:pPr>
            <a:r>
              <a:rPr lang="en-US" sz="5134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Challenge 1: LLM Consistency</a:t>
            </a:r>
          </a:p>
          <a:p>
            <a:pPr algn="l" marL="1108586" indent="-554293" lvl="1">
              <a:lnSpc>
                <a:spcPts val="5545"/>
              </a:lnSpc>
              <a:buFont typeface="Arial"/>
              <a:buChar char="•"/>
            </a:pPr>
            <a:r>
              <a:rPr lang="en-US" sz="5134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Problem: JSON formatting errors, parameter mismatches</a:t>
            </a:r>
          </a:p>
          <a:p>
            <a:pPr algn="l" marL="1108586" indent="-554293" lvl="1">
              <a:lnSpc>
                <a:spcPts val="5545"/>
              </a:lnSpc>
              <a:buFont typeface="Arial"/>
              <a:buChar char="•"/>
            </a:pPr>
            <a:r>
              <a:rPr lang="en-US" sz="5134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Solution: Extensive prompt engineering + one-shot examples</a:t>
            </a:r>
          </a:p>
          <a:p>
            <a:pPr algn="l">
              <a:lnSpc>
                <a:spcPts val="5545"/>
              </a:lnSpc>
            </a:pPr>
            <a:r>
              <a:rPr lang="en-US" sz="5134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Challenge 2: Tool Integration</a:t>
            </a:r>
          </a:p>
          <a:p>
            <a:pPr algn="l" marL="1108586" indent="-554293" lvl="1">
              <a:lnSpc>
                <a:spcPts val="5545"/>
              </a:lnSpc>
              <a:buFont typeface="Arial"/>
              <a:buChar char="•"/>
            </a:pPr>
            <a:r>
              <a:rPr lang="en-US" sz="5134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Problem: Different APIs, formats, dependencies</a:t>
            </a:r>
          </a:p>
          <a:p>
            <a:pPr algn="l" marL="1108586" indent="-554293" lvl="1">
              <a:lnSpc>
                <a:spcPts val="5545"/>
              </a:lnSpc>
              <a:buFont typeface="Arial"/>
              <a:buChar char="•"/>
            </a:pPr>
            <a:r>
              <a:rPr lang="en-US" sz="5134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Solution: Unified MCP (Model Context Protocol) architecture</a:t>
            </a:r>
          </a:p>
          <a:p>
            <a:pPr algn="l">
              <a:lnSpc>
                <a:spcPts val="5545"/>
              </a:lnSpc>
            </a:pPr>
            <a:r>
              <a:rPr lang="en-US" sz="5134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Challenge 3: Memory Management</a:t>
            </a:r>
          </a:p>
          <a:p>
            <a:pPr algn="l" marL="1108586" indent="-554293" lvl="1">
              <a:lnSpc>
                <a:spcPts val="5545"/>
              </a:lnSpc>
              <a:buFont typeface="Arial"/>
              <a:buChar char="•"/>
            </a:pPr>
            <a:r>
              <a:rPr lang="en-US" sz="5134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Problem: LangGraph cycles, state persistence</a:t>
            </a:r>
          </a:p>
          <a:p>
            <a:pPr algn="l" marL="1108586" indent="-554293" lvl="1">
              <a:lnSpc>
                <a:spcPts val="5545"/>
              </a:lnSpc>
              <a:buFont typeface="Arial"/>
              <a:buChar char="•"/>
            </a:pPr>
            <a:r>
              <a:rPr lang="en-US" sz="5134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Solution: Centralized agent state + checkpoint system</a:t>
            </a:r>
          </a:p>
          <a:p>
            <a:pPr algn="l">
              <a:lnSpc>
                <a:spcPts val="554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14145" y="505785"/>
            <a:ext cx="6259711" cy="145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Contributions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2058413"/>
            <a:ext cx="18288000" cy="7560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57461" indent="-728731" lvl="1">
              <a:lnSpc>
                <a:spcPts val="7290"/>
              </a:lnSpc>
              <a:buFont typeface="Arial"/>
              <a:buChar char="•"/>
            </a:pPr>
            <a:r>
              <a:rPr lang="en-US" sz="675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New architecture: human-lab-like automated multi-agent model</a:t>
            </a:r>
          </a:p>
          <a:p>
            <a:pPr algn="l" marL="1457461" indent="-728731" lvl="1">
              <a:lnSpc>
                <a:spcPts val="7290"/>
              </a:lnSpc>
              <a:buFont typeface="Arial"/>
              <a:buChar char="•"/>
            </a:pPr>
            <a:r>
              <a:rPr lang="en-US" sz="675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Better resource efficiency and cost-effectiveness</a:t>
            </a:r>
          </a:p>
          <a:p>
            <a:pPr algn="l" marL="1457461" indent="-728731" lvl="1">
              <a:lnSpc>
                <a:spcPts val="7290"/>
              </a:lnSpc>
              <a:buFont typeface="Arial"/>
              <a:buChar char="•"/>
            </a:pPr>
            <a:r>
              <a:rPr lang="en-US" sz="675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95% success rate after automated revision (vs. 80% ProtAgents)</a:t>
            </a:r>
          </a:p>
          <a:p>
            <a:pPr algn="l" marL="1457461" indent="-728731" lvl="1">
              <a:lnSpc>
                <a:spcPts val="7290"/>
              </a:lnSpc>
              <a:buFont typeface="Arial"/>
              <a:buChar char="•"/>
            </a:pPr>
            <a:r>
              <a:rPr lang="en-US" sz="675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8-25 minutes per design vs. months for traditional methods</a:t>
            </a:r>
          </a:p>
          <a:p>
            <a:pPr algn="l">
              <a:lnSpc>
                <a:spcPts val="729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73924" y="708235"/>
            <a:ext cx="5740152" cy="145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Future Work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47602" y="3020056"/>
            <a:ext cx="14312835" cy="5245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74" indent="-453387" lvl="1">
              <a:lnSpc>
                <a:spcPts val="4535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Larger language m</a:t>
            </a:r>
            <a:r>
              <a:rPr lang="en-US" sz="41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odels (still open source) for better reasoning</a:t>
            </a:r>
          </a:p>
          <a:p>
            <a:pPr algn="l">
              <a:lnSpc>
                <a:spcPts val="4535"/>
              </a:lnSpc>
            </a:pPr>
          </a:p>
          <a:p>
            <a:pPr algn="l" marL="906774" indent="-453387" lvl="1">
              <a:lnSpc>
                <a:spcPts val="4535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Graph RAG for enhanced context management</a:t>
            </a:r>
          </a:p>
          <a:p>
            <a:pPr algn="l">
              <a:lnSpc>
                <a:spcPts val="4535"/>
              </a:lnSpc>
            </a:pPr>
          </a:p>
          <a:p>
            <a:pPr algn="l" marL="906774" indent="-453387" lvl="1">
              <a:lnSpc>
                <a:spcPts val="4535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AlphaFold3 integration for improved structure prediction</a:t>
            </a:r>
          </a:p>
          <a:p>
            <a:pPr algn="l">
              <a:lnSpc>
                <a:spcPts val="4535"/>
              </a:lnSpc>
            </a:pPr>
          </a:p>
          <a:p>
            <a:pPr algn="l" marL="906774" indent="-453387" lvl="1">
              <a:lnSpc>
                <a:spcPts val="4535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Experimental validation partnerships</a:t>
            </a:r>
          </a:p>
          <a:p>
            <a:pPr algn="l">
              <a:lnSpc>
                <a:spcPts val="4535"/>
              </a:lnSpc>
            </a:pPr>
          </a:p>
          <a:p>
            <a:pPr algn="l" marL="906774" indent="-453387" lvl="1">
              <a:lnSpc>
                <a:spcPts val="4535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Cloud deployment for scalability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7784" y="2746057"/>
            <a:ext cx="2732484" cy="5829300"/>
          </a:xfrm>
          <a:custGeom>
            <a:avLst/>
            <a:gdLst/>
            <a:ahLst/>
            <a:cxnLst/>
            <a:rect r="r" b="b" t="t" l="l"/>
            <a:pathLst>
              <a:path h="5829300" w="2732484">
                <a:moveTo>
                  <a:pt x="0" y="0"/>
                </a:moveTo>
                <a:lnTo>
                  <a:pt x="2732484" y="0"/>
                </a:lnTo>
                <a:lnTo>
                  <a:pt x="2732484" y="5829301"/>
                </a:lnTo>
                <a:lnTo>
                  <a:pt x="0" y="5829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88929" y="205454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01073" y="2660332"/>
            <a:ext cx="4685854" cy="145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86338" y="6371779"/>
            <a:ext cx="7115324" cy="145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Any Questions?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5968" y="726476"/>
            <a:ext cx="1145465" cy="1145465"/>
          </a:xfrm>
          <a:custGeom>
            <a:avLst/>
            <a:gdLst/>
            <a:ahLst/>
            <a:cxnLst/>
            <a:rect r="r" b="b" t="t" l="l"/>
            <a:pathLst>
              <a:path h="1145465" w="1145465">
                <a:moveTo>
                  <a:pt x="0" y="0"/>
                </a:moveTo>
                <a:lnTo>
                  <a:pt x="1145464" y="0"/>
                </a:lnTo>
                <a:lnTo>
                  <a:pt x="1145464" y="1145465"/>
                </a:lnTo>
                <a:lnTo>
                  <a:pt x="0" y="1145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68862" y="1070769"/>
            <a:ext cx="1690438" cy="1103395"/>
          </a:xfrm>
          <a:custGeom>
            <a:avLst/>
            <a:gdLst/>
            <a:ahLst/>
            <a:cxnLst/>
            <a:rect r="r" b="b" t="t" l="l"/>
            <a:pathLst>
              <a:path h="1103395" w="1690438">
                <a:moveTo>
                  <a:pt x="0" y="0"/>
                </a:moveTo>
                <a:lnTo>
                  <a:pt x="1690438" y="0"/>
                </a:lnTo>
                <a:lnTo>
                  <a:pt x="1690438" y="1103396"/>
                </a:lnTo>
                <a:lnTo>
                  <a:pt x="0" y="1103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1432" y="544628"/>
            <a:ext cx="2654626" cy="2654626"/>
          </a:xfrm>
          <a:custGeom>
            <a:avLst/>
            <a:gdLst/>
            <a:ahLst/>
            <a:cxnLst/>
            <a:rect r="r" b="b" t="t" l="l"/>
            <a:pathLst>
              <a:path h="2654626" w="2654626">
                <a:moveTo>
                  <a:pt x="0" y="0"/>
                </a:moveTo>
                <a:lnTo>
                  <a:pt x="2654626" y="0"/>
                </a:lnTo>
                <a:lnTo>
                  <a:pt x="2654626" y="2654626"/>
                </a:lnTo>
                <a:lnTo>
                  <a:pt x="0" y="26546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5968" y="7618735"/>
            <a:ext cx="1790377" cy="1790377"/>
          </a:xfrm>
          <a:custGeom>
            <a:avLst/>
            <a:gdLst/>
            <a:ahLst/>
            <a:cxnLst/>
            <a:rect r="r" b="b" t="t" l="l"/>
            <a:pathLst>
              <a:path h="1790377" w="1790377">
                <a:moveTo>
                  <a:pt x="0" y="0"/>
                </a:moveTo>
                <a:lnTo>
                  <a:pt x="1790377" y="0"/>
                </a:lnTo>
                <a:lnTo>
                  <a:pt x="1790377" y="1790377"/>
                </a:lnTo>
                <a:lnTo>
                  <a:pt x="0" y="17903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13576" y="7212536"/>
            <a:ext cx="1691448" cy="1694831"/>
          </a:xfrm>
          <a:custGeom>
            <a:avLst/>
            <a:gdLst/>
            <a:ahLst/>
            <a:cxnLst/>
            <a:rect r="r" b="b" t="t" l="l"/>
            <a:pathLst>
              <a:path h="1694831" w="1691448">
                <a:moveTo>
                  <a:pt x="0" y="0"/>
                </a:moveTo>
                <a:lnTo>
                  <a:pt x="1691448" y="0"/>
                </a:lnTo>
                <a:lnTo>
                  <a:pt x="1691448" y="1694830"/>
                </a:lnTo>
                <a:lnTo>
                  <a:pt x="0" y="16948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76374" y="640751"/>
            <a:ext cx="9535253" cy="145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Problem Background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2717" y="5105400"/>
            <a:ext cx="8336289" cy="2599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0654" indent="-330327" lvl="1">
              <a:lnSpc>
                <a:spcPts val="3304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Proteins are the building blocks of life - enzymes, drugs, antibodies</a:t>
            </a:r>
          </a:p>
          <a:p>
            <a:pPr algn="l" marL="660654" indent="-330327" lvl="1">
              <a:lnSpc>
                <a:spcPts val="3304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Applications in medicine, matrial science, enviromental engineering</a:t>
            </a:r>
          </a:p>
          <a:p>
            <a:pPr algn="l" marL="660654" indent="-330327" lvl="1">
              <a:lnSpc>
                <a:spcPts val="3304"/>
              </a:lnSpc>
              <a:buFont typeface="Arial"/>
              <a:buChar char="•"/>
            </a:pPr>
            <a:r>
              <a:rPr lang="en-US" b="true" sz="306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20^200</a:t>
            </a:r>
            <a:r>
              <a:rPr lang="en-US" sz="306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 possible sequences = computational nightmare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59931" y="9210675"/>
            <a:ext cx="1336813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Gap: No integrated system combining AI agents with real-world protein design tools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2335" y="3113529"/>
            <a:ext cx="8056671" cy="149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6"/>
              </a:lnSpc>
            </a:pPr>
            <a:r>
              <a:rPr lang="en-US" sz="433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are De Novo proteins and Why are they important?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90345" y="5041517"/>
            <a:ext cx="8336289" cy="301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0654" indent="-330327" lvl="1">
              <a:lnSpc>
                <a:spcPts val="3304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Protein design is inherently multi-step</a:t>
            </a:r>
          </a:p>
          <a:p>
            <a:pPr algn="l" marL="660654" indent="-330327" lvl="1">
              <a:lnSpc>
                <a:spcPts val="3304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Easier debugging, iterative improvement, and reduced human oversight</a:t>
            </a:r>
          </a:p>
          <a:p>
            <a:pPr algn="l" marL="660654" indent="-330327" lvl="1">
              <a:lnSpc>
                <a:spcPts val="3304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More transparent, flexible, and maintainable than monolithic LLMs</a:t>
            </a:r>
          </a:p>
          <a:p>
            <a:pPr algn="l" marL="660654" indent="-330327" lvl="1">
              <a:lnSpc>
                <a:spcPts val="3304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Current methods: </a:t>
            </a:r>
            <a:r>
              <a:rPr lang="en-US" b="true" sz="306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slow</a:t>
            </a:r>
            <a:r>
              <a:rPr lang="en-US" sz="306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 (weeks-months), </a:t>
            </a:r>
            <a:r>
              <a:rPr lang="en-US" b="true" sz="306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expensive</a:t>
            </a:r>
            <a:r>
              <a:rPr lang="en-US" sz="306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 ($ 1 K-$10 K), high failure rates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69963" y="3113529"/>
            <a:ext cx="8056671" cy="149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6"/>
              </a:lnSpc>
            </a:pPr>
            <a:r>
              <a:rPr lang="en-US" sz="433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Use a Multi-Agent System?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34508" y="418319"/>
            <a:ext cx="9018984" cy="145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Research Questions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3426277"/>
            <a:ext cx="18288000" cy="5521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8721" indent="-449360" lvl="1">
              <a:lnSpc>
                <a:spcPts val="4495"/>
              </a:lnSpc>
              <a:buFont typeface="Arial"/>
              <a:buChar char="•"/>
            </a:pPr>
            <a:r>
              <a:rPr lang="en-US" sz="4162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</a:t>
            </a:r>
            <a:r>
              <a:rPr lang="en-US" sz="4162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an multi-agent systems automate de novo protein design? </a:t>
            </a:r>
          </a:p>
          <a:p>
            <a:pPr algn="l">
              <a:lnSpc>
                <a:spcPts val="4171"/>
              </a:lnSpc>
            </a:pPr>
            <a:r>
              <a:rPr lang="en-US" sz="3862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            From user request → final validated protein structure</a:t>
            </a:r>
          </a:p>
          <a:p>
            <a:pPr algn="l">
              <a:lnSpc>
                <a:spcPts val="4171"/>
              </a:lnSpc>
            </a:pPr>
          </a:p>
          <a:p>
            <a:pPr algn="l" marL="898721" indent="-449360" lvl="1">
              <a:lnSpc>
                <a:spcPts val="4495"/>
              </a:lnSpc>
              <a:buFont typeface="Arial"/>
              <a:buChar char="•"/>
            </a:pPr>
            <a:r>
              <a:rPr lang="en-US" sz="4162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Can this system outperform traditional or SOTA methods in speed, cost, or quality?</a:t>
            </a:r>
          </a:p>
          <a:p>
            <a:pPr algn="l">
              <a:lnSpc>
                <a:spcPts val="4171"/>
              </a:lnSpc>
            </a:pPr>
            <a:r>
              <a:rPr lang="en-US" sz="3862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             Baker’s Lab and ProtAgents framework</a:t>
            </a:r>
          </a:p>
          <a:p>
            <a:pPr algn="l">
              <a:lnSpc>
                <a:spcPts val="4171"/>
              </a:lnSpc>
            </a:pPr>
          </a:p>
          <a:p>
            <a:pPr algn="l" marL="898721" indent="-449360" lvl="1">
              <a:lnSpc>
                <a:spcPts val="4495"/>
              </a:lnSpc>
              <a:buFont typeface="Arial"/>
              <a:buChar char="•"/>
            </a:pPr>
            <a:r>
              <a:rPr lang="en-US" sz="4162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How well does the system adapt to failure and perform iterative improvement?</a:t>
            </a:r>
          </a:p>
          <a:p>
            <a:pPr algn="l">
              <a:lnSpc>
                <a:spcPts val="4171"/>
              </a:lnSpc>
            </a:pPr>
            <a:r>
              <a:rPr lang="en-US" sz="3862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            Iterative refinement and memory-guided optimization</a:t>
            </a:r>
          </a:p>
          <a:p>
            <a:pPr algn="l">
              <a:lnSpc>
                <a:spcPts val="449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92048" y="2314178"/>
            <a:ext cx="16435917" cy="7225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5"/>
              </a:lnSpc>
            </a:pPr>
            <a:r>
              <a:rPr lang="en-US" sz="3496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Core Technologies &amp; Implementation</a:t>
            </a:r>
          </a:p>
          <a:p>
            <a:pPr algn="l" marL="754800" indent="-377400" lvl="1">
              <a:lnSpc>
                <a:spcPts val="3775"/>
              </a:lnSpc>
              <a:buFont typeface="Arial"/>
              <a:buChar char="•"/>
            </a:pPr>
            <a:r>
              <a:rPr lang="en-US" sz="3496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Ollama + Mistral:instruct: Local LLM deployment for cost-effective inference</a:t>
            </a:r>
          </a:p>
          <a:p>
            <a:pPr algn="l" marL="754800" indent="-377400" lvl="1">
              <a:lnSpc>
                <a:spcPts val="3775"/>
              </a:lnSpc>
              <a:buFont typeface="Arial"/>
              <a:buChar char="•"/>
            </a:pPr>
            <a:r>
              <a:rPr lang="en-US" sz="3496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Extensive prompt engineering: Role-based instructions + one-shot examples</a:t>
            </a:r>
          </a:p>
          <a:p>
            <a:pPr algn="l" marL="754800" indent="-377400" lvl="1">
              <a:lnSpc>
                <a:spcPts val="3775"/>
              </a:lnSpc>
              <a:buFont typeface="Arial"/>
              <a:buChar char="•"/>
            </a:pPr>
            <a:r>
              <a:rPr lang="en-US" sz="3496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LangGraph: A Cyclic, State-based agent coordination framework with dynamic branching</a:t>
            </a:r>
          </a:p>
          <a:p>
            <a:pPr algn="l">
              <a:lnSpc>
                <a:spcPts val="3775"/>
              </a:lnSpc>
            </a:pPr>
          </a:p>
          <a:p>
            <a:pPr algn="l">
              <a:lnSpc>
                <a:spcPts val="3775"/>
              </a:lnSpc>
            </a:pPr>
            <a:r>
              <a:rPr lang="en-US" sz="3496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Advanced Tool Integration</a:t>
            </a:r>
          </a:p>
          <a:p>
            <a:pPr algn="l" marL="754800" indent="-377400" lvl="1">
              <a:lnSpc>
                <a:spcPts val="3775"/>
              </a:lnSpc>
              <a:buFont typeface="Arial"/>
              <a:buChar char="•"/>
            </a:pPr>
            <a:r>
              <a:rPr lang="en-US" sz="3496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Protein Tools: Chroma, OmegaFold, ANM, PubMed RAG</a:t>
            </a:r>
          </a:p>
          <a:p>
            <a:pPr algn="l" marL="754800" indent="-377400" lvl="1">
              <a:lnSpc>
                <a:spcPts val="3775"/>
              </a:lnSpc>
              <a:buFont typeface="Arial"/>
              <a:buChar char="•"/>
            </a:pPr>
            <a:r>
              <a:rPr lang="en-US" sz="3496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Model Context Protocol (MCP); UniProt Search </a:t>
            </a:r>
          </a:p>
          <a:p>
            <a:pPr algn="l">
              <a:lnSpc>
                <a:spcPts val="3775"/>
              </a:lnSpc>
            </a:pPr>
          </a:p>
          <a:p>
            <a:pPr algn="l">
              <a:lnSpc>
                <a:spcPts val="3775"/>
              </a:lnSpc>
            </a:pPr>
            <a:r>
              <a:rPr lang="en-US" sz="3496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Evaluation:</a:t>
            </a:r>
          </a:p>
          <a:p>
            <a:pPr algn="l" marL="754800" indent="-377400" lvl="1">
              <a:lnSpc>
                <a:spcPts val="3775"/>
              </a:lnSpc>
              <a:buFont typeface="Arial"/>
              <a:buChar char="•"/>
            </a:pPr>
            <a:r>
              <a:rPr lang="en-US" sz="3496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Quantitative Metrics: pLDDT scores, RMSD values, sequence composition</a:t>
            </a:r>
          </a:p>
          <a:p>
            <a:pPr algn="l" marL="754800" indent="-377400" lvl="1">
              <a:lnSpc>
                <a:spcPts val="3775"/>
              </a:lnSpc>
              <a:buFont typeface="Arial"/>
              <a:buChar char="•"/>
            </a:pPr>
            <a:r>
              <a:rPr lang="en-US" sz="3496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Qualitative Assessment: Multimodal visual analysis using Gemini-2.0-flash</a:t>
            </a:r>
          </a:p>
          <a:p>
            <a:pPr algn="l" marL="754800" indent="-377400" lvl="1">
              <a:lnSpc>
                <a:spcPts val="3775"/>
              </a:lnSpc>
              <a:buFont typeface="Arial"/>
              <a:buChar char="•"/>
            </a:pPr>
            <a:r>
              <a:rPr lang="en-US" sz="3496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Monitoring via Langsmith</a:t>
            </a:r>
          </a:p>
          <a:p>
            <a:pPr algn="l">
              <a:lnSpc>
                <a:spcPts val="3775"/>
              </a:lnSpc>
            </a:pPr>
          </a:p>
          <a:p>
            <a:pPr algn="l">
              <a:lnSpc>
                <a:spcPts val="3775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297418" y="1364430"/>
            <a:ext cx="1082139" cy="1256054"/>
          </a:xfrm>
          <a:custGeom>
            <a:avLst/>
            <a:gdLst/>
            <a:ahLst/>
            <a:cxnLst/>
            <a:rect r="r" b="b" t="t" l="l"/>
            <a:pathLst>
              <a:path h="1256054" w="1082139">
                <a:moveTo>
                  <a:pt x="0" y="0"/>
                </a:moveTo>
                <a:lnTo>
                  <a:pt x="1082140" y="0"/>
                </a:lnTo>
                <a:lnTo>
                  <a:pt x="1082140" y="1256054"/>
                </a:lnTo>
                <a:lnTo>
                  <a:pt x="0" y="1256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8042" y="489473"/>
            <a:ext cx="4529724" cy="874957"/>
          </a:xfrm>
          <a:custGeom>
            <a:avLst/>
            <a:gdLst/>
            <a:ahLst/>
            <a:cxnLst/>
            <a:rect r="r" b="b" t="t" l="l"/>
            <a:pathLst>
              <a:path h="874957" w="4529724">
                <a:moveTo>
                  <a:pt x="0" y="0"/>
                </a:moveTo>
                <a:lnTo>
                  <a:pt x="4529724" y="0"/>
                </a:lnTo>
                <a:lnTo>
                  <a:pt x="4529724" y="874957"/>
                </a:lnTo>
                <a:lnTo>
                  <a:pt x="0" y="874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67602" y="5013049"/>
            <a:ext cx="1259632" cy="1259632"/>
          </a:xfrm>
          <a:custGeom>
            <a:avLst/>
            <a:gdLst/>
            <a:ahLst/>
            <a:cxnLst/>
            <a:rect r="r" b="b" t="t" l="l"/>
            <a:pathLst>
              <a:path h="1259632" w="1259632">
                <a:moveTo>
                  <a:pt x="0" y="0"/>
                </a:moveTo>
                <a:lnTo>
                  <a:pt x="1259632" y="0"/>
                </a:lnTo>
                <a:lnTo>
                  <a:pt x="1259632" y="1259632"/>
                </a:lnTo>
                <a:lnTo>
                  <a:pt x="0" y="1259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59909" y="595762"/>
            <a:ext cx="6168182" cy="145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Methodology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6676" y="1300346"/>
            <a:ext cx="4120470" cy="8516996"/>
          </a:xfrm>
          <a:custGeom>
            <a:avLst/>
            <a:gdLst/>
            <a:ahLst/>
            <a:cxnLst/>
            <a:rect r="r" b="b" t="t" l="l"/>
            <a:pathLst>
              <a:path h="8516996" w="4120470">
                <a:moveTo>
                  <a:pt x="0" y="0"/>
                </a:moveTo>
                <a:lnTo>
                  <a:pt x="4120470" y="0"/>
                </a:lnTo>
                <a:lnTo>
                  <a:pt x="4120470" y="8516996"/>
                </a:lnTo>
                <a:lnTo>
                  <a:pt x="0" y="8516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76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79768" y="2693608"/>
            <a:ext cx="9495360" cy="6330240"/>
          </a:xfrm>
          <a:custGeom>
            <a:avLst/>
            <a:gdLst/>
            <a:ahLst/>
            <a:cxnLst/>
            <a:rect r="r" b="b" t="t" l="l"/>
            <a:pathLst>
              <a:path h="6330240" w="9495360">
                <a:moveTo>
                  <a:pt x="0" y="0"/>
                </a:moveTo>
                <a:lnTo>
                  <a:pt x="9495361" y="0"/>
                </a:lnTo>
                <a:lnTo>
                  <a:pt x="9495361" y="6330240"/>
                </a:lnTo>
                <a:lnTo>
                  <a:pt x="0" y="6330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37090" y="7360204"/>
            <a:ext cx="5365793" cy="2926796"/>
          </a:xfrm>
          <a:custGeom>
            <a:avLst/>
            <a:gdLst/>
            <a:ahLst/>
            <a:cxnLst/>
            <a:rect r="r" b="b" t="t" l="l"/>
            <a:pathLst>
              <a:path h="2926796" w="5365793">
                <a:moveTo>
                  <a:pt x="0" y="0"/>
                </a:moveTo>
                <a:lnTo>
                  <a:pt x="5365793" y="0"/>
                </a:lnTo>
                <a:lnTo>
                  <a:pt x="5365793" y="2926796"/>
                </a:lnTo>
                <a:lnTo>
                  <a:pt x="0" y="29267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07968" y="2326298"/>
            <a:ext cx="605060" cy="734620"/>
          </a:xfrm>
          <a:custGeom>
            <a:avLst/>
            <a:gdLst/>
            <a:ahLst/>
            <a:cxnLst/>
            <a:rect r="r" b="b" t="t" l="l"/>
            <a:pathLst>
              <a:path h="734620" w="605060">
                <a:moveTo>
                  <a:pt x="0" y="0"/>
                </a:moveTo>
                <a:lnTo>
                  <a:pt x="605059" y="0"/>
                </a:lnTo>
                <a:lnTo>
                  <a:pt x="605059" y="734620"/>
                </a:lnTo>
                <a:lnTo>
                  <a:pt x="0" y="7346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57903" y="3575748"/>
            <a:ext cx="626298" cy="661412"/>
          </a:xfrm>
          <a:custGeom>
            <a:avLst/>
            <a:gdLst/>
            <a:ahLst/>
            <a:cxnLst/>
            <a:rect r="r" b="b" t="t" l="l"/>
            <a:pathLst>
              <a:path h="661412" w="626298">
                <a:moveTo>
                  <a:pt x="0" y="0"/>
                </a:moveTo>
                <a:lnTo>
                  <a:pt x="626298" y="0"/>
                </a:lnTo>
                <a:lnTo>
                  <a:pt x="626298" y="661412"/>
                </a:lnTo>
                <a:lnTo>
                  <a:pt x="0" y="661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09288" y="5558844"/>
            <a:ext cx="600685" cy="597918"/>
          </a:xfrm>
          <a:custGeom>
            <a:avLst/>
            <a:gdLst/>
            <a:ahLst/>
            <a:cxnLst/>
            <a:rect r="r" b="b" t="t" l="l"/>
            <a:pathLst>
              <a:path h="597918" w="600685">
                <a:moveTo>
                  <a:pt x="0" y="0"/>
                </a:moveTo>
                <a:lnTo>
                  <a:pt x="600685" y="0"/>
                </a:lnTo>
                <a:lnTo>
                  <a:pt x="600685" y="597917"/>
                </a:lnTo>
                <a:lnTo>
                  <a:pt x="0" y="597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09973" y="7571750"/>
            <a:ext cx="771613" cy="771613"/>
          </a:xfrm>
          <a:custGeom>
            <a:avLst/>
            <a:gdLst/>
            <a:ahLst/>
            <a:cxnLst/>
            <a:rect r="r" b="b" t="t" l="l"/>
            <a:pathLst>
              <a:path h="771613" w="771613">
                <a:moveTo>
                  <a:pt x="0" y="0"/>
                </a:moveTo>
                <a:lnTo>
                  <a:pt x="771613" y="0"/>
                </a:lnTo>
                <a:lnTo>
                  <a:pt x="771613" y="771613"/>
                </a:lnTo>
                <a:lnTo>
                  <a:pt x="0" y="7716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79768" y="9012366"/>
            <a:ext cx="739124" cy="793494"/>
          </a:xfrm>
          <a:custGeom>
            <a:avLst/>
            <a:gdLst/>
            <a:ahLst/>
            <a:cxnLst/>
            <a:rect r="r" b="b" t="t" l="l"/>
            <a:pathLst>
              <a:path h="793494" w="739124">
                <a:moveTo>
                  <a:pt x="0" y="0"/>
                </a:moveTo>
                <a:lnTo>
                  <a:pt x="739124" y="0"/>
                </a:lnTo>
                <a:lnTo>
                  <a:pt x="739124" y="793493"/>
                </a:lnTo>
                <a:lnTo>
                  <a:pt x="0" y="7934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47146" y="-31125"/>
            <a:ext cx="9193709" cy="145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System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81572" y="1271771"/>
            <a:ext cx="5724856" cy="1421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0"/>
              </a:lnSpc>
              <a:spcBef>
                <a:spcPct val="0"/>
              </a:spcBef>
            </a:pPr>
            <a:r>
              <a:rPr lang="en-US" b="true" sz="3296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Digital Protein Lab</a:t>
            </a:r>
          </a:p>
          <a:p>
            <a:pPr algn="l" marL="711688" indent="-355844" lvl="1">
              <a:lnSpc>
                <a:spcPts val="3560"/>
              </a:lnSpc>
              <a:buFont typeface="Arial"/>
              <a:buChar char="•"/>
            </a:pPr>
            <a:r>
              <a:rPr lang="en-US" sz="3296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Nodes = agents</a:t>
            </a:r>
          </a:p>
          <a:p>
            <a:pPr algn="l" marL="711688" indent="-355844" lvl="1">
              <a:lnSpc>
                <a:spcPts val="3560"/>
              </a:lnSpc>
              <a:buFont typeface="Arial"/>
              <a:buChar char="•"/>
            </a:pPr>
            <a:r>
              <a:rPr lang="en-US" sz="3296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Shared memory = Agent State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81315" y="1372860"/>
            <a:ext cx="65663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Input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758234"/>
            <a:ext cx="88132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Output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028700"/>
            <a:ext cx="146304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80786" y="-85725"/>
            <a:ext cx="3726428" cy="129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7"/>
              </a:lnSpc>
              <a:spcBef>
                <a:spcPct val="0"/>
              </a:spcBef>
            </a:pPr>
            <a:r>
              <a:rPr lang="en-US" sz="796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Sample 1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545604" y="3080143"/>
          <a:ext cx="3771900" cy="2514600"/>
        </p:xfrm>
        <a:graphic>
          <a:graphicData uri="http://schemas.openxmlformats.org/presentationml/2006/ole">
            <p:oleObj imgW="4521200" imgH="32639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5876487" y="-315155"/>
            <a:ext cx="2537541" cy="2435748"/>
          </a:xfrm>
          <a:custGeom>
            <a:avLst/>
            <a:gdLst/>
            <a:ahLst/>
            <a:cxnLst/>
            <a:rect r="r" b="b" t="t" l="l"/>
            <a:pathLst>
              <a:path h="2435748" w="2537541">
                <a:moveTo>
                  <a:pt x="0" y="0"/>
                </a:moveTo>
                <a:lnTo>
                  <a:pt x="2537540" y="0"/>
                </a:lnTo>
                <a:lnTo>
                  <a:pt x="2537540" y="2435748"/>
                </a:lnTo>
                <a:lnTo>
                  <a:pt x="0" y="2435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39942" y="260033"/>
            <a:ext cx="4208115" cy="145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Sample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5604" y="1864370"/>
            <a:ext cx="17196792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“</a:t>
            </a:r>
            <a:r>
              <a:rPr lang="en-US" sz="30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Design a thermostable enzyme for acidic environments, length 120, CATH class 3.40.50, search UniProt P12345"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446015" y="5789831"/>
            <a:ext cx="7557929" cy="4497169"/>
          </a:xfrm>
          <a:custGeom>
            <a:avLst/>
            <a:gdLst/>
            <a:ahLst/>
            <a:cxnLst/>
            <a:rect r="r" b="b" t="t" l="l"/>
            <a:pathLst>
              <a:path h="4497169" w="7557929">
                <a:moveTo>
                  <a:pt x="0" y="0"/>
                </a:moveTo>
                <a:lnTo>
                  <a:pt x="7557930" y="0"/>
                </a:lnTo>
                <a:lnTo>
                  <a:pt x="7557930" y="4497169"/>
                </a:lnTo>
                <a:lnTo>
                  <a:pt x="0" y="4497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84638" y="2363913"/>
            <a:ext cx="6873143" cy="3425918"/>
          </a:xfrm>
          <a:custGeom>
            <a:avLst/>
            <a:gdLst/>
            <a:ahLst/>
            <a:cxnLst/>
            <a:rect r="r" b="b" t="t" l="l"/>
            <a:pathLst>
              <a:path h="3425918" w="6873143">
                <a:moveTo>
                  <a:pt x="0" y="0"/>
                </a:moveTo>
                <a:lnTo>
                  <a:pt x="6873143" y="0"/>
                </a:lnTo>
                <a:lnTo>
                  <a:pt x="6873143" y="3425918"/>
                </a:lnTo>
                <a:lnTo>
                  <a:pt x="0" y="34259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073" r="0" b="-14073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532205" y="3072122"/>
          <a:ext cx="3771900" cy="4191000"/>
        </p:xfrm>
        <a:graphic>
          <a:graphicData uri="http://schemas.openxmlformats.org/presentationml/2006/ole">
            <p:oleObj imgW="4610100" imgH="5029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2677583" y="0"/>
            <a:ext cx="4080794" cy="4327674"/>
          </a:xfrm>
          <a:custGeom>
            <a:avLst/>
            <a:gdLst/>
            <a:ahLst/>
            <a:cxnLst/>
            <a:rect r="r" b="b" t="t" l="l"/>
            <a:pathLst>
              <a:path h="4327674" w="4080794">
                <a:moveTo>
                  <a:pt x="0" y="0"/>
                </a:moveTo>
                <a:lnTo>
                  <a:pt x="4080793" y="0"/>
                </a:lnTo>
                <a:lnTo>
                  <a:pt x="4080793" y="4327674"/>
                </a:lnTo>
                <a:lnTo>
                  <a:pt x="0" y="4327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21260" y="4477769"/>
            <a:ext cx="6873206" cy="5644962"/>
          </a:xfrm>
          <a:custGeom>
            <a:avLst/>
            <a:gdLst/>
            <a:ahLst/>
            <a:cxnLst/>
            <a:rect r="r" b="b" t="t" l="l"/>
            <a:pathLst>
              <a:path h="5644962" w="6873206">
                <a:moveTo>
                  <a:pt x="0" y="0"/>
                </a:moveTo>
                <a:lnTo>
                  <a:pt x="6873207" y="0"/>
                </a:lnTo>
                <a:lnTo>
                  <a:pt x="6873207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1381" y="260033"/>
            <a:ext cx="4208115" cy="145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Sample 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2213" y="1829717"/>
            <a:ext cx="9035786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“</a:t>
            </a:r>
            <a:r>
              <a:rPr lang="en-US" sz="30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Design a highly stable protein with a beta-barrel structure’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7506" y="176106"/>
            <a:ext cx="17632989" cy="12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6"/>
              </a:lnSpc>
              <a:spcBef>
                <a:spcPct val="0"/>
              </a:spcBef>
            </a:pPr>
            <a:r>
              <a:rPr lang="en-US" sz="7913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Comparison to SOTA and real-life pipelines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graphicFrame>
        <p:nvGraphicFramePr>
          <p:cNvPr name="Object 4" id="4"/>
          <p:cNvGraphicFramePr/>
          <p:nvPr/>
        </p:nvGraphicFramePr>
        <p:xfrm>
          <a:off x="1551369" y="1453347"/>
          <a:ext cx="5029200" cy="4191000"/>
        </p:xfrm>
        <a:graphic>
          <a:graphicData uri="http://schemas.openxmlformats.org/presentationml/2006/ole">
            <p:oleObj imgW="6032500" imgH="51943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DAGqMb7Vftw</dc:identifier>
  <dcterms:modified xsi:type="dcterms:W3CDTF">2011-08-01T06:04:30Z</dcterms:modified>
  <cp:revision>1</cp:revision>
  <dc:title>Graduation Project templet (1).pptx</dc:title>
</cp:coreProperties>
</file>